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57" r:id="rId5"/>
    <p:sldId id="258" r:id="rId6"/>
    <p:sldId id="261" r:id="rId7"/>
    <p:sldId id="262" r:id="rId8"/>
    <p:sldId id="263" r:id="rId9"/>
    <p:sldId id="265" r:id="rId10"/>
    <p:sldId id="260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2009/10/30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2009/10/30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2009/10/30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2009/10/30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2009/10/30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2009/10/30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2009/10/30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oshi-kinoshita@nifty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2428891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>
                <a:solidFill>
                  <a:srgbClr val="00B0F0"/>
                </a:solidFill>
              </a:rPr>
              <a:t>What a Japanese economist expects to  Asian journalists writing socio-political and economic news </a:t>
            </a:r>
            <a:r>
              <a:rPr lang="ja-JP" altLang="en-US" b="1" dirty="0" smtClean="0">
                <a:solidFill>
                  <a:srgbClr val="00B0F0"/>
                </a:solidFill>
              </a:rPr>
              <a:t/>
            </a:r>
            <a:br>
              <a:rPr lang="ja-JP" altLang="en-US" b="1" dirty="0" smtClean="0">
                <a:solidFill>
                  <a:srgbClr val="00B0F0"/>
                </a:solidFill>
              </a:rPr>
            </a:b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/>
            </a:r>
            <a:br>
              <a:rPr lang="ja-JP" altLang="en-US" dirty="0" smtClean="0"/>
            </a:b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Toshihiko Kinoshita</a:t>
            </a:r>
          </a:p>
          <a:p>
            <a:r>
              <a:rPr kumimoji="1" lang="en-US" altLang="ja-JP" sz="3000" b="1" dirty="0" smtClean="0">
                <a:solidFill>
                  <a:schemeClr val="tx1"/>
                </a:solidFill>
                <a:hlinkClick r:id="rId2"/>
              </a:rPr>
              <a:t>toshi-kinoshita@nifty.com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Graduate School of Asian-Pacific Studies, Waseda University, Tokyo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14612" y="3000372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                </a:t>
            </a:r>
            <a:r>
              <a:rPr lang="en-US" altLang="ja-JP" b="1" dirty="0" smtClean="0"/>
              <a:t>October 20, 2009</a:t>
            </a:r>
          </a:p>
          <a:p>
            <a:r>
              <a:rPr kumimoji="1" lang="en-US" altLang="ja-JP" b="1" dirty="0" smtClean="0"/>
              <a:t>                     @ADBI, Tokyo</a:t>
            </a:r>
            <a:endParaRPr kumimoji="1" lang="ja-JP" alt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 fontScale="90000"/>
          </a:bodyPr>
          <a:lstStyle/>
          <a:p>
            <a:r>
              <a:rPr kumimoji="1" lang="en-US" altLang="ja-JP" b="1" dirty="0" smtClean="0">
                <a:solidFill>
                  <a:srgbClr val="C00000"/>
                </a:solidFill>
              </a:rPr>
              <a:t>Concluding Remarks:</a:t>
            </a:r>
            <a:endParaRPr kumimoji="1" lang="ja-JP" altLang="en-US" b="1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357850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ja-JP" dirty="0" smtClean="0"/>
              <a:t>Asian development, with immense varieties,  will continue to shed bright light, while leaving shadow indefinitely.  </a:t>
            </a:r>
          </a:p>
          <a:p>
            <a:r>
              <a:rPr kumimoji="1" lang="en-US" altLang="ja-JP" dirty="0" smtClean="0"/>
              <a:t>As an intelligent human being, we must reexamine Inequality as </a:t>
            </a:r>
            <a:r>
              <a:rPr kumimoji="1" lang="en-US" altLang="ja-JP" dirty="0" err="1" smtClean="0"/>
              <a:t>Amartya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Sen</a:t>
            </a:r>
            <a:r>
              <a:rPr kumimoji="1" lang="en-US" altLang="ja-JP" dirty="0" smtClean="0"/>
              <a:t> once </a:t>
            </a:r>
            <a:r>
              <a:rPr lang="en-US" altLang="ja-JP" dirty="0" smtClean="0"/>
              <a:t>did, and recall importance of </a:t>
            </a:r>
            <a:r>
              <a:rPr lang="en-US" altLang="ja-JP" i="1" dirty="0" smtClean="0"/>
              <a:t>Potential Ability and Freedom in a society. </a:t>
            </a:r>
          </a:p>
          <a:p>
            <a:r>
              <a:rPr lang="en-US" altLang="ja-JP" dirty="0" smtClean="0"/>
              <a:t>Read J.W. Fulbright’s book: </a:t>
            </a:r>
            <a:r>
              <a:rPr lang="en-US" altLang="ja-JP" i="1" dirty="0" smtClean="0"/>
              <a:t>Against the Arrogance of Power</a:t>
            </a:r>
            <a:r>
              <a:rPr lang="en-US" altLang="ja-JP" sz="2400" i="1" dirty="0" smtClean="0"/>
              <a:t>-My Personal History</a:t>
            </a:r>
            <a:r>
              <a:rPr lang="en-US" altLang="ja-JP" i="1" dirty="0" smtClean="0"/>
              <a:t>. </a:t>
            </a:r>
            <a:r>
              <a:rPr lang="en-US" altLang="ja-JP" dirty="0" smtClean="0"/>
              <a:t>His great achievement </a:t>
            </a:r>
            <a:r>
              <a:rPr lang="en-US" altLang="ja-JP" dirty="0" smtClean="0"/>
              <a:t>l</a:t>
            </a:r>
            <a:r>
              <a:rPr lang="en-US" altLang="ja-JP" dirty="0" smtClean="0"/>
              <a:t>ooks</a:t>
            </a:r>
            <a:r>
              <a:rPr lang="en-US" altLang="ja-JP" i="1" dirty="0" smtClean="0"/>
              <a:t> </a:t>
            </a:r>
            <a:r>
              <a:rPr lang="en-US" altLang="ja-JP" dirty="0" smtClean="0"/>
              <a:t>superb</a:t>
            </a:r>
            <a:r>
              <a:rPr lang="en-US" altLang="ja-JP" dirty="0" smtClean="0"/>
              <a:t> from outsiders, </a:t>
            </a:r>
            <a:r>
              <a:rPr lang="en-US" altLang="ja-JP" dirty="0" smtClean="0"/>
              <a:t>but </a:t>
            </a:r>
            <a:r>
              <a:rPr lang="en-US" altLang="ja-JP" dirty="0" smtClean="0"/>
              <a:t>in reality, only </a:t>
            </a:r>
            <a:r>
              <a:rPr lang="en-US" altLang="ja-JP" dirty="0" smtClean="0"/>
              <a:t>his</a:t>
            </a:r>
            <a:r>
              <a:rPr lang="en-US" altLang="ja-JP" dirty="0" smtClean="0"/>
              <a:t> </a:t>
            </a:r>
            <a:r>
              <a:rPr lang="en-US" altLang="ja-JP" dirty="0" smtClean="0"/>
              <a:t>painstaking industry </a:t>
            </a:r>
            <a:r>
              <a:rPr lang="en-US" altLang="ja-JP" dirty="0" smtClean="0"/>
              <a:t>enabled him to</a:t>
            </a:r>
            <a:r>
              <a:rPr lang="en-US" altLang="ja-JP" dirty="0" smtClean="0"/>
              <a:t> realize his dream eventually. Journalist should remember it.</a:t>
            </a:r>
            <a:endParaRPr lang="en-US" altLang="ja-JP" dirty="0" smtClean="0"/>
          </a:p>
          <a:p>
            <a:r>
              <a:rPr lang="en-US" altLang="ja-JP" i="1" dirty="0" smtClean="0"/>
              <a:t>ADB’s  Mission: Must endeavor to probe problems deeply and work with people in member countries. Japan for one should co-work with ADB in areas of funding and wisdom.</a:t>
            </a:r>
          </a:p>
          <a:p>
            <a:r>
              <a:rPr kumimoji="1" lang="en-US" altLang="ja-JP" i="1" dirty="0" smtClean="0"/>
              <a:t>Good Journalists in Asian local must </a:t>
            </a:r>
            <a:r>
              <a:rPr kumimoji="1" lang="en-US" altLang="ja-JP" i="1" dirty="0" smtClean="0"/>
              <a:t>try to evolve </a:t>
            </a:r>
            <a:r>
              <a:rPr kumimoji="1" lang="en-US" altLang="ja-JP" i="1" dirty="0" smtClean="0"/>
              <a:t>to the Best Journalists in the Global Society, so must Good Economists </a:t>
            </a:r>
            <a:r>
              <a:rPr lang="en-US" altLang="ja-JP" i="1" dirty="0" smtClean="0"/>
              <a:t>do</a:t>
            </a:r>
            <a:r>
              <a:rPr kumimoji="1" lang="en-US" altLang="ja-JP" i="1" dirty="0" smtClean="0"/>
              <a:t> </a:t>
            </a:r>
            <a:r>
              <a:rPr kumimoji="1" lang="en-US" altLang="ja-JP" i="1" dirty="0" smtClean="0"/>
              <a:t>to the Best </a:t>
            </a:r>
            <a:r>
              <a:rPr kumimoji="1" lang="en-US" altLang="ja-JP" i="1" dirty="0" smtClean="0"/>
              <a:t>Social-Scientists </a:t>
            </a:r>
            <a:r>
              <a:rPr kumimoji="1" lang="en-US" altLang="ja-JP" i="1" dirty="0" smtClean="0"/>
              <a:t>in the </a:t>
            </a:r>
            <a:r>
              <a:rPr kumimoji="1" lang="en-US" altLang="ja-JP" i="1" dirty="0" smtClean="0"/>
              <a:t>Globalized World</a:t>
            </a:r>
            <a:r>
              <a:rPr kumimoji="1" lang="en-US" altLang="ja-JP" i="1" dirty="0" smtClean="0"/>
              <a:t>.</a:t>
            </a:r>
            <a:endParaRPr kumimoji="1" lang="ja-JP" alt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altLang="ja-JP" b="1" i="1" dirty="0" smtClean="0">
                <a:solidFill>
                  <a:srgbClr val="C00000"/>
                </a:solidFill>
              </a:rPr>
              <a:t>Re: Selected A</a:t>
            </a:r>
            <a:r>
              <a:rPr kumimoji="1" lang="en-US" altLang="ja-JP" b="1" i="1" dirty="0" smtClean="0">
                <a:solidFill>
                  <a:srgbClr val="C00000"/>
                </a:solidFill>
              </a:rPr>
              <a:t>rticles you wrote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42984"/>
            <a:ext cx="8401080" cy="5429288"/>
          </a:xfrm>
        </p:spPr>
        <p:txBody>
          <a:bodyPr>
            <a:normAutofit fontScale="85000" lnSpcReduction="10000"/>
          </a:bodyPr>
          <a:lstStyle/>
          <a:p>
            <a:r>
              <a:rPr kumimoji="1" lang="en-US" altLang="ja-JP" dirty="0" smtClean="0"/>
              <a:t>Although it is said that the 21</a:t>
            </a:r>
            <a:r>
              <a:rPr kumimoji="1" lang="en-US" altLang="ja-JP" baseline="30000" dirty="0" smtClean="0"/>
              <a:t>st</a:t>
            </a:r>
            <a:r>
              <a:rPr kumimoji="1" lang="en-US" altLang="ja-JP" dirty="0" smtClean="0"/>
              <a:t> century is a </a:t>
            </a:r>
            <a:r>
              <a:rPr lang="en-US" altLang="ja-JP" b="1" dirty="0" smtClean="0"/>
              <a:t>Century</a:t>
            </a:r>
            <a:r>
              <a:rPr kumimoji="1" lang="en-US" altLang="ja-JP" b="1" dirty="0" smtClean="0"/>
              <a:t> of Asia </a:t>
            </a:r>
            <a:r>
              <a:rPr kumimoji="1" lang="en-US" altLang="ja-JP" dirty="0" smtClean="0"/>
              <a:t>and that Asia will be </a:t>
            </a:r>
            <a:r>
              <a:rPr lang="en-US" altLang="ja-JP" b="1" dirty="0" smtClean="0"/>
              <a:t>the</a:t>
            </a:r>
            <a:r>
              <a:rPr kumimoji="1" lang="en-US" altLang="ja-JP" b="1" dirty="0" smtClean="0"/>
              <a:t> Growth </a:t>
            </a:r>
            <a:r>
              <a:rPr lang="en-US" altLang="ja-JP" b="1" dirty="0" smtClean="0"/>
              <a:t>C</a:t>
            </a:r>
            <a:r>
              <a:rPr kumimoji="1" lang="en-US" altLang="ja-JP" b="1" dirty="0" smtClean="0"/>
              <a:t>enter of the World</a:t>
            </a:r>
            <a:r>
              <a:rPr kumimoji="1" lang="en-US" altLang="ja-JP" dirty="0" smtClean="0"/>
              <a:t>,  I </a:t>
            </a:r>
            <a:r>
              <a:rPr kumimoji="1" lang="en-US" altLang="ja-JP" dirty="0" smtClean="0"/>
              <a:t>found in </a:t>
            </a:r>
            <a:r>
              <a:rPr kumimoji="1" lang="en-US" altLang="ja-JP" dirty="0" smtClean="0"/>
              <a:t>most of the articles full of </a:t>
            </a:r>
            <a:r>
              <a:rPr kumimoji="1" lang="en-US" altLang="ja-JP" b="1" dirty="0" smtClean="0"/>
              <a:t>problems and elegies</a:t>
            </a:r>
            <a:r>
              <a:rPr kumimoji="1" lang="en-US" altLang="ja-JP" dirty="0" smtClean="0"/>
              <a:t>, rather than simplistic </a:t>
            </a:r>
            <a:r>
              <a:rPr lang="en-US" altLang="ja-JP" dirty="0" smtClean="0"/>
              <a:t>happy stories</a:t>
            </a:r>
            <a:r>
              <a:rPr kumimoji="1" lang="en-US" altLang="ja-JP" dirty="0" smtClean="0"/>
              <a:t>. Naturally. </a:t>
            </a:r>
            <a:r>
              <a:rPr lang="en-US" altLang="ja-JP" dirty="0" smtClean="0"/>
              <a:t>They are more urgent and t</a:t>
            </a:r>
            <a:r>
              <a:rPr kumimoji="1" lang="en-US" altLang="ja-JP" dirty="0" smtClean="0"/>
              <a:t>hey would influence the public at home and </a:t>
            </a:r>
            <a:r>
              <a:rPr lang="en-US" altLang="ja-JP" dirty="0" smtClean="0"/>
              <a:t>in the world</a:t>
            </a:r>
            <a:r>
              <a:rPr kumimoji="1" lang="en-US" altLang="ja-JP" dirty="0" smtClean="0"/>
              <a:t>.</a:t>
            </a:r>
          </a:p>
          <a:p>
            <a:r>
              <a:rPr lang="en-US" altLang="ja-JP" dirty="0" smtClean="0"/>
              <a:t>There is an expression in Tolstoy’s novel, Anna Karenina: </a:t>
            </a:r>
            <a:r>
              <a:rPr lang="en-US" b="1" i="1" dirty="0" smtClean="0"/>
              <a:t>Happy families</a:t>
            </a:r>
            <a:r>
              <a:rPr lang="en-US" b="1" dirty="0" smtClean="0"/>
              <a:t> are all alike; every </a:t>
            </a:r>
            <a:r>
              <a:rPr lang="en-US" b="1" i="1" dirty="0" smtClean="0"/>
              <a:t>unhappy family</a:t>
            </a:r>
            <a:r>
              <a:rPr lang="en-US" b="1" dirty="0" smtClean="0"/>
              <a:t> is </a:t>
            </a:r>
            <a:r>
              <a:rPr lang="en-US" b="1" i="1" dirty="0" smtClean="0"/>
              <a:t>unhappy</a:t>
            </a:r>
            <a:r>
              <a:rPr lang="en-US" b="1" dirty="0" smtClean="0"/>
              <a:t> in its own way</a:t>
            </a:r>
            <a:r>
              <a:rPr lang="en-US" dirty="0" smtClean="0"/>
              <a:t>. </a:t>
            </a:r>
            <a:r>
              <a:rPr kumimoji="1" lang="en-US" altLang="ja-JP" dirty="0" smtClean="0"/>
              <a:t>Asia </a:t>
            </a:r>
            <a:r>
              <a:rPr lang="en-US" altLang="ja-JP" dirty="0" smtClean="0"/>
              <a:t>must be the same. So, </a:t>
            </a:r>
            <a:r>
              <a:rPr lang="en-US" altLang="ja-JP" b="1" dirty="0" smtClean="0"/>
              <a:t>union is far from easy, </a:t>
            </a:r>
            <a:r>
              <a:rPr lang="en-US" altLang="ja-JP" dirty="0" smtClean="0"/>
              <a:t>though Asian intelligent people wish to share and solve </a:t>
            </a:r>
            <a:r>
              <a:rPr lang="en-US" altLang="ja-JP" b="1" dirty="0" smtClean="0"/>
              <a:t>problems and elegies </a:t>
            </a:r>
            <a:r>
              <a:rPr lang="en-US" altLang="ja-JP" dirty="0" smtClean="0"/>
              <a:t>altogether</a:t>
            </a:r>
            <a:r>
              <a:rPr lang="en-US" altLang="ja-JP" dirty="0" smtClean="0"/>
              <a:t>. </a:t>
            </a:r>
            <a:r>
              <a:rPr lang="en-US" altLang="ja-JP" dirty="0" smtClean="0"/>
              <a:t>Because, nobody </a:t>
            </a:r>
            <a:r>
              <a:rPr lang="en-US" altLang="ja-JP" dirty="0" smtClean="0"/>
              <a:t>wish your neighbors would intervene your home affairs. </a:t>
            </a:r>
            <a:r>
              <a:rPr lang="en-US" altLang="ja-JP" dirty="0" smtClean="0"/>
              <a:t>Nevertheless</a:t>
            </a:r>
            <a:r>
              <a:rPr lang="en-US" altLang="ja-JP" dirty="0" smtClean="0"/>
              <a:t>, </a:t>
            </a:r>
            <a:r>
              <a:rPr lang="en-US" altLang="ja-JP" dirty="0" smtClean="0"/>
              <a:t>we must unite.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Autofit/>
          </a:bodyPr>
          <a:lstStyle/>
          <a:p>
            <a:r>
              <a:rPr lang="en-US" altLang="ja-JP" sz="3600" b="1" dirty="0" smtClean="0">
                <a:solidFill>
                  <a:srgbClr val="C00000"/>
                </a:solidFill>
              </a:rPr>
              <a:t>Wide Variety is the Feature of Current Asia --as was in the past centuries. Articles tell: </a:t>
            </a:r>
            <a:endParaRPr kumimoji="1" lang="ja-JP" alt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 fontScale="70000" lnSpcReduction="20000"/>
          </a:bodyPr>
          <a:lstStyle/>
          <a:p>
            <a:r>
              <a:rPr kumimoji="1" lang="en-US" altLang="ja-JP" b="1" dirty="0" smtClean="0"/>
              <a:t>Environment Issues including Global warming: </a:t>
            </a:r>
            <a:r>
              <a:rPr lang="en-US" altLang="ja-JP" dirty="0" smtClean="0"/>
              <a:t>W</a:t>
            </a:r>
            <a:r>
              <a:rPr kumimoji="1" lang="en-US" altLang="ja-JP" dirty="0" smtClean="0"/>
              <a:t>ater shortage in the </a:t>
            </a:r>
            <a:r>
              <a:rPr lang="en-US" altLang="ja-JP" dirty="0" smtClean="0"/>
              <a:t>China’s </a:t>
            </a:r>
            <a:r>
              <a:rPr kumimoji="1" lang="en-US" altLang="ja-JP" dirty="0" smtClean="0"/>
              <a:t>North Region, Water shortage of Cashmere, Indonesia’s flood control, Tibetan grassland area’s climate change, Kiribati’s war against Climate Change, </a:t>
            </a:r>
            <a:r>
              <a:rPr kumimoji="1" lang="en-US" altLang="ja-JP" dirty="0" err="1" smtClean="0"/>
              <a:t>Melamuchi</a:t>
            </a:r>
            <a:r>
              <a:rPr kumimoji="1" lang="en-US" altLang="ja-JP" dirty="0" smtClean="0"/>
              <a:t> Water Supply Project in Nepal, Natural Disasters in Bangladesh</a:t>
            </a:r>
          </a:p>
          <a:p>
            <a:r>
              <a:rPr lang="en-US" altLang="ja-JP" b="1" dirty="0" smtClean="0"/>
              <a:t>Job Creation</a:t>
            </a:r>
            <a:r>
              <a:rPr lang="en-US" altLang="ja-JP" dirty="0" smtClean="0"/>
              <a:t>:  Pakistan’s energy shortage, How to create jobs in rural areas in Cambodia. </a:t>
            </a:r>
          </a:p>
          <a:p>
            <a:r>
              <a:rPr kumimoji="1" lang="en-US" altLang="ja-JP" b="1" dirty="0" smtClean="0"/>
              <a:t>Widening Income Gap and Absolute Poverty</a:t>
            </a:r>
            <a:r>
              <a:rPr kumimoji="1" lang="en-US" altLang="ja-JP" dirty="0" smtClean="0"/>
              <a:t>: the very poor in Bangkok, New Nepal facing Hunger and Death </a:t>
            </a:r>
          </a:p>
          <a:p>
            <a:r>
              <a:rPr lang="en-US" altLang="ja-JP" b="1" dirty="0" smtClean="0"/>
              <a:t>Problems of Government Policy</a:t>
            </a:r>
            <a:r>
              <a:rPr lang="en-US" altLang="ja-JP" dirty="0" smtClean="0"/>
              <a:t>:</a:t>
            </a:r>
            <a:r>
              <a:rPr lang="ja-JP" altLang="en-US" dirty="0" smtClean="0"/>
              <a:t>　</a:t>
            </a:r>
            <a:r>
              <a:rPr lang="en-US" altLang="ja-JP" dirty="0" smtClean="0"/>
              <a:t>Taiwan’s issue of shopping vouchers, Privatization plan of 250 SOEs</a:t>
            </a:r>
            <a:r>
              <a:rPr kumimoji="1" lang="en-US" altLang="ja-JP" dirty="0" smtClean="0"/>
              <a:t> in </a:t>
            </a:r>
            <a:r>
              <a:rPr kumimoji="1" lang="en-US" altLang="ja-JP" dirty="0" err="1" smtClean="0"/>
              <a:t>Kyrgistan</a:t>
            </a:r>
            <a:r>
              <a:rPr kumimoji="1" lang="en-US" altLang="ja-JP" dirty="0" smtClean="0"/>
              <a:t>, Government Plan how to respond Global Financial Crisis in </a:t>
            </a:r>
            <a:r>
              <a:rPr lang="en-US" altLang="ja-JP" dirty="0" smtClean="0"/>
              <a:t>T</a:t>
            </a:r>
            <a:r>
              <a:rPr kumimoji="1" lang="en-US" altLang="ja-JP" dirty="0" smtClean="0"/>
              <a:t>ajikistan,  the similar problems in Sri Lanka</a:t>
            </a:r>
          </a:p>
          <a:p>
            <a:r>
              <a:rPr lang="en-US" altLang="ja-JP" b="1" dirty="0" smtClean="0"/>
              <a:t>Other</a:t>
            </a:r>
            <a:r>
              <a:rPr lang="en-US" altLang="ja-JP" dirty="0" smtClean="0"/>
              <a:t>: Education in a war zone in Afghanistan, Women of a lesser society in India, 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357686" y="6143644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And, these are many other untold stories.</a:t>
            </a:r>
            <a:endParaRPr kumimoji="1" lang="ja-JP" alt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500066"/>
          </a:xfrm>
        </p:spPr>
        <p:txBody>
          <a:bodyPr>
            <a:normAutofit fontScale="90000"/>
          </a:bodyPr>
          <a:lstStyle/>
          <a:p>
            <a:r>
              <a:rPr kumimoji="1" lang="en-US" altLang="ja-JP" b="1" i="1" dirty="0" smtClean="0">
                <a:solidFill>
                  <a:srgbClr val="00B050"/>
                </a:solidFill>
              </a:rPr>
              <a:t>Asian Dreams and Dilemmas</a:t>
            </a:r>
            <a:endParaRPr kumimoji="1" lang="ja-JP" altLang="en-US" b="1" i="1" dirty="0">
              <a:solidFill>
                <a:srgbClr val="00B05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5721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Dreams of Asians will be to create and live in societies being Peaceful, Environment-friendly, Relatively Rich, Relatively Egalitarian, Relatively free from Natural Disasters,  where people love Families/Foreigners, Art/Music, and Diligence/Discipline.</a:t>
            </a:r>
          </a:p>
          <a:p>
            <a:r>
              <a:rPr lang="en-US" altLang="ja-JP" dirty="0" smtClean="0"/>
              <a:t>In reality, some of them or most of them are </a:t>
            </a:r>
            <a:r>
              <a:rPr lang="en-US" altLang="ja-JP" dirty="0" smtClean="0"/>
              <a:t>lacking</a:t>
            </a:r>
            <a:r>
              <a:rPr lang="en-US" altLang="ja-JP" dirty="0" smtClean="0"/>
              <a:t>. </a:t>
            </a:r>
            <a:r>
              <a:rPr lang="en-US" altLang="ja-JP" dirty="0" smtClean="0"/>
              <a:t>That’s why journalists must continue to write on so that people begin or continue to consider how to solve such problems</a:t>
            </a:r>
          </a:p>
          <a:p>
            <a:r>
              <a:rPr lang="en-US" altLang="ja-JP" dirty="0" smtClean="0"/>
              <a:t>Economists also consider similar problems. So, it </a:t>
            </a:r>
            <a:r>
              <a:rPr lang="en-US" altLang="ja-JP" dirty="0" smtClean="0"/>
              <a:t>makes </a:t>
            </a:r>
            <a:r>
              <a:rPr lang="en-US" altLang="ja-JP" dirty="0" smtClean="0"/>
              <a:t>sense that both discuss seriously.  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b="1" i="1" dirty="0" smtClean="0">
                <a:solidFill>
                  <a:srgbClr val="C00000"/>
                </a:solidFill>
              </a:rPr>
              <a:t>To begin with </a:t>
            </a:r>
            <a:r>
              <a:rPr lang="en-US" altLang="ja-JP" b="1" i="1" dirty="0" smtClean="0">
                <a:solidFill>
                  <a:srgbClr val="C00000"/>
                </a:solidFill>
              </a:rPr>
              <a:t>----on </a:t>
            </a:r>
            <a:r>
              <a:rPr lang="en-US" altLang="ja-JP" b="1" i="1" dirty="0" smtClean="0">
                <a:solidFill>
                  <a:srgbClr val="C00000"/>
                </a:solidFill>
              </a:rPr>
              <a:t>Government Failures and Market Failures</a:t>
            </a:r>
            <a:endParaRPr kumimoji="1" lang="ja-JP" altLang="en-US" b="1" i="1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43050"/>
            <a:ext cx="8401080" cy="4786346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Asians know well about intractable Market Failures which drove Asian countries to messy situation in 1997-98: Asian financial Crisis, named as the 21</a:t>
            </a:r>
            <a:r>
              <a:rPr kumimoji="1" lang="en-US" altLang="ja-JP" baseline="30000" dirty="0" smtClean="0"/>
              <a:t>st</a:t>
            </a:r>
            <a:r>
              <a:rPr kumimoji="1" lang="en-US" altLang="ja-JP" dirty="0" smtClean="0"/>
              <a:t> century-type crisis. IMF ‘s diagnoses then proved to be unsuccessful. </a:t>
            </a:r>
            <a:r>
              <a:rPr lang="en-US" altLang="ja-JP" dirty="0" smtClean="0"/>
              <a:t>Hence, Asians</a:t>
            </a:r>
            <a:r>
              <a:rPr kumimoji="1" lang="en-US" altLang="ja-JP" dirty="0" smtClean="0"/>
              <a:t> have made efforts not to repeat same </a:t>
            </a:r>
            <a:r>
              <a:rPr lang="en-US" altLang="ja-JP" dirty="0" smtClean="0"/>
              <a:t>tragedies </a:t>
            </a:r>
            <a:r>
              <a:rPr kumimoji="1" lang="en-US" altLang="ja-JP" dirty="0" smtClean="0"/>
              <a:t>and have been largely successful.  New currency regime and how to work it is being probed.</a:t>
            </a:r>
          </a:p>
          <a:p>
            <a:r>
              <a:rPr lang="en-US" altLang="ja-JP" dirty="0" smtClean="0"/>
              <a:t>Then, what was </a:t>
            </a:r>
            <a:r>
              <a:rPr lang="en-US" altLang="ja-JP" i="1" dirty="0" smtClean="0"/>
              <a:t>the Lehman Shock</a:t>
            </a:r>
            <a:r>
              <a:rPr lang="en-US" altLang="ja-JP" dirty="0" smtClean="0"/>
              <a:t>?</a:t>
            </a:r>
            <a:r>
              <a:rPr kumimoji="1" lang="en-US" altLang="ja-JP" dirty="0" smtClean="0"/>
              <a:t> Surely, it was largely due to Market Failures, but it </a:t>
            </a:r>
            <a:r>
              <a:rPr lang="en-US" altLang="ja-JP" dirty="0" smtClean="0"/>
              <a:t>was also driven by lack of governance of the U.S. government/competent authorities.  </a:t>
            </a:r>
          </a:p>
          <a:p>
            <a:r>
              <a:rPr kumimoji="1" lang="en-US" altLang="ja-JP" dirty="0" smtClean="0"/>
              <a:t>Hence, </a:t>
            </a:r>
            <a:r>
              <a:rPr lang="en-US" altLang="ja-JP" dirty="0" smtClean="0"/>
              <a:t>reforms of international institutions are</a:t>
            </a:r>
            <a:r>
              <a:rPr kumimoji="1" lang="en-US" altLang="ja-JP" dirty="0" smtClean="0"/>
              <a:t> inescapable.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altLang="ja-JP" b="1" i="1" dirty="0" smtClean="0">
                <a:solidFill>
                  <a:srgbClr val="C00000"/>
                </a:solidFill>
              </a:rPr>
              <a:t>IMF Reform on Debate</a:t>
            </a:r>
            <a:endParaRPr kumimoji="1" lang="ja-JP" altLang="en-US" b="1" i="1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14422"/>
            <a:ext cx="8401080" cy="4911741"/>
          </a:xfrm>
        </p:spPr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Controversy is being made how to reform the IMF, a global institution which was originally set up not to repeat bad cycles of currency devaluations or </a:t>
            </a:r>
            <a:r>
              <a:rPr lang="en-US" altLang="ja-JP" i="1" dirty="0" smtClean="0"/>
              <a:t>Beggar thy Neighbor Policy</a:t>
            </a:r>
            <a:r>
              <a:rPr lang="en-US" altLang="ja-JP" dirty="0" smtClean="0"/>
              <a:t> which aroused the WWII. </a:t>
            </a:r>
          </a:p>
          <a:p>
            <a:r>
              <a:rPr kumimoji="1" lang="en-US" altLang="ja-JP" dirty="0" smtClean="0"/>
              <a:t>Until now, 17% of its equity is owned by the U.S., followed by Japan, European states.</a:t>
            </a:r>
          </a:p>
          <a:p>
            <a:r>
              <a:rPr lang="en-US" altLang="ja-JP" dirty="0" smtClean="0"/>
              <a:t>Most probably, Europe will be losers, and BRICs will be winners. China will be the No.2 shareholder of the Fund in a few years. </a:t>
            </a:r>
          </a:p>
          <a:p>
            <a:r>
              <a:rPr kumimoji="1" lang="en-US" altLang="ja-JP" dirty="0" smtClean="0"/>
              <a:t>Is China ready?  </a:t>
            </a:r>
            <a:r>
              <a:rPr kumimoji="1" lang="en-US" altLang="ja-JP" b="1" i="1" dirty="0" smtClean="0"/>
              <a:t>More Right </a:t>
            </a:r>
            <a:r>
              <a:rPr kumimoji="1" lang="en-US" altLang="ja-JP" dirty="0" smtClean="0"/>
              <a:t>means </a:t>
            </a:r>
            <a:r>
              <a:rPr kumimoji="1" lang="en-US" altLang="ja-JP" b="1" i="1" dirty="0" smtClean="0"/>
              <a:t>More Obligation</a:t>
            </a:r>
            <a:r>
              <a:rPr kumimoji="1" lang="en-US" altLang="ja-JP" dirty="0" smtClean="0"/>
              <a:t> as a main stakeholder of the global issues.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428628"/>
          </a:xfrm>
        </p:spPr>
        <p:txBody>
          <a:bodyPr>
            <a:normAutofit fontScale="90000"/>
          </a:bodyPr>
          <a:lstStyle/>
          <a:p>
            <a:r>
              <a:rPr kumimoji="1" lang="en-US" altLang="ja-JP" b="1" dirty="0" smtClean="0">
                <a:solidFill>
                  <a:srgbClr val="C00000"/>
                </a:solidFill>
              </a:rPr>
              <a:t>China Factor in the Region</a:t>
            </a:r>
            <a:endParaRPr kumimoji="1" lang="ja-JP" altLang="en-US" b="1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2844" y="785794"/>
            <a:ext cx="8858312" cy="5857916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ja-JP" dirty="0" smtClean="0"/>
              <a:t>Success story of the Deng Xiaoping’s Open and Reform policy for 30 years after 30 years confusion. How?  </a:t>
            </a:r>
            <a:r>
              <a:rPr kumimoji="1" lang="en-US" altLang="ja-JP" b="1" dirty="0" smtClean="0"/>
              <a:t>Key words</a:t>
            </a:r>
            <a:r>
              <a:rPr kumimoji="1" lang="en-US" altLang="ja-JP" dirty="0" smtClean="0"/>
              <a:t>: Infrastructure, Agriculture </a:t>
            </a:r>
            <a:r>
              <a:rPr lang="en-US" altLang="ja-JP" dirty="0" smtClean="0"/>
              <a:t>, Education, Foreign </a:t>
            </a:r>
            <a:r>
              <a:rPr kumimoji="1" lang="en-US" altLang="ja-JP" dirty="0" smtClean="0"/>
              <a:t>Capital and technology</a:t>
            </a:r>
          </a:p>
          <a:p>
            <a:r>
              <a:rPr lang="en-US" altLang="ja-JP" dirty="0" smtClean="0"/>
              <a:t>Attained (a) to feed huge population, currently 1.3 billion, (b) self-sufficiency of food, by </a:t>
            </a:r>
            <a:r>
              <a:rPr lang="en-US" b="1" dirty="0" smtClean="0"/>
              <a:t>contract responsibility system</a:t>
            </a:r>
            <a:r>
              <a:rPr lang="en-US" dirty="0" smtClean="0"/>
              <a:t>/ </a:t>
            </a:r>
            <a:r>
              <a:rPr lang="en-US" b="1" dirty="0" smtClean="0"/>
              <a:t>household responsibility system </a:t>
            </a:r>
            <a:r>
              <a:rPr lang="en-US" dirty="0" smtClean="0"/>
              <a:t>while farmers have been kept as lasting farmer’s status.</a:t>
            </a:r>
          </a:p>
          <a:p>
            <a:r>
              <a:rPr lang="en-US" dirty="0" smtClean="0"/>
              <a:t>China destroyed the world-widely believed myth that developing countries become heavily-indebted in industrializing  its economy and can hardly continue high rate of growth.</a:t>
            </a:r>
          </a:p>
          <a:p>
            <a:r>
              <a:rPr lang="en-US" altLang="ja-JP" dirty="0" smtClean="0"/>
              <a:t>Hundred millions of regulated, cheap f</a:t>
            </a:r>
            <a:r>
              <a:rPr kumimoji="1" lang="en-US" altLang="ja-JP" dirty="0" smtClean="0"/>
              <a:t>armer workers with hungry spirits enabled, through labor-intensive export activities, China </a:t>
            </a:r>
            <a:r>
              <a:rPr lang="en-US" altLang="ja-JP" dirty="0" smtClean="0"/>
              <a:t>to become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the factory of the world. </a:t>
            </a:r>
          </a:p>
          <a:p>
            <a:r>
              <a:rPr lang="en-US" altLang="ja-JP" dirty="0" smtClean="0"/>
              <a:t>China’s </a:t>
            </a:r>
            <a:r>
              <a:rPr lang="en-US" altLang="ja-JP" dirty="0" smtClean="0"/>
              <a:t>fast growth </a:t>
            </a:r>
            <a:r>
              <a:rPr lang="en-US" altLang="ja-JP" dirty="0" smtClean="0"/>
              <a:t>has </a:t>
            </a:r>
            <a:r>
              <a:rPr lang="en-US" altLang="ja-JP" dirty="0" smtClean="0"/>
              <a:t>given </a:t>
            </a:r>
            <a:r>
              <a:rPr lang="en-US" altLang="ja-JP" dirty="0" smtClean="0"/>
              <a:t>other Asian </a:t>
            </a:r>
            <a:r>
              <a:rPr lang="en-US" altLang="ja-JP" dirty="0" smtClean="0"/>
              <a:t>economies big </a:t>
            </a:r>
            <a:r>
              <a:rPr lang="en-US" altLang="ja-JP" dirty="0" smtClean="0"/>
              <a:t>markets, </a:t>
            </a:r>
            <a:r>
              <a:rPr lang="en-US" altLang="ja-JP" dirty="0" smtClean="0"/>
              <a:t>with some baggage---in areas such as Energy, Natural Resources, Foreign Market, Natural Environment incl. Global warming. 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kumimoji="1" lang="en-US" altLang="ja-JP" b="1" dirty="0" smtClean="0">
                <a:solidFill>
                  <a:srgbClr val="C00000"/>
                </a:solidFill>
              </a:rPr>
              <a:t>Farmers’ Position in China as of 2007</a:t>
            </a:r>
            <a:endParaRPr kumimoji="1" lang="ja-JP" altLang="en-US" b="1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85000" lnSpcReduction="10000"/>
          </a:bodyPr>
          <a:lstStyle/>
          <a:p>
            <a:r>
              <a:rPr kumimoji="1" lang="en-US" altLang="ja-JP" dirty="0" smtClean="0"/>
              <a:t>China’s whole population: 1.3 billion</a:t>
            </a:r>
          </a:p>
          <a:p>
            <a:r>
              <a:rPr lang="en-US" altLang="ja-JP" dirty="0" smtClean="0"/>
              <a:t>Population in Non-city Areas:  950 million</a:t>
            </a:r>
          </a:p>
          <a:p>
            <a:r>
              <a:rPr kumimoji="1" lang="en-US" altLang="ja-JP" dirty="0" smtClean="0"/>
              <a:t>Population in Agriculture:  725 million</a:t>
            </a:r>
          </a:p>
          <a:p>
            <a:r>
              <a:rPr lang="en-US" altLang="ja-JP" dirty="0" smtClean="0"/>
              <a:t>Population with Farmer-status in Cities: over 200 million. </a:t>
            </a:r>
          </a:p>
          <a:p>
            <a:r>
              <a:rPr kumimoji="1" lang="en-US" altLang="ja-JP" dirty="0" smtClean="0"/>
              <a:t>Population of Farmer workers: 225 million. 85 million work as workers in Rural Areas, while 140 million work at cities like Shanghai and Guangdong. 14.5 million with farmer’s status go to cities annually</a:t>
            </a:r>
          </a:p>
          <a:p>
            <a:r>
              <a:rPr lang="en-US" altLang="ja-JP" dirty="0" smtClean="0"/>
              <a:t>Some 20 million returned to agricultural area. They were seemingly absorbed  there without big problems.          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b="1" dirty="0" smtClean="0">
                <a:solidFill>
                  <a:srgbClr val="C00000"/>
                </a:solidFill>
              </a:rPr>
              <a:t>Co-existence with </a:t>
            </a:r>
            <a:r>
              <a:rPr kumimoji="1" lang="en-US" altLang="ja-JP" b="1" i="1" dirty="0" smtClean="0">
                <a:solidFill>
                  <a:srgbClr val="C00000"/>
                </a:solidFill>
              </a:rPr>
              <a:t>the Dragon </a:t>
            </a:r>
            <a:r>
              <a:rPr kumimoji="1" lang="en-US" altLang="ja-JP" b="1" dirty="0" smtClean="0">
                <a:solidFill>
                  <a:srgbClr val="C00000"/>
                </a:solidFill>
              </a:rPr>
              <a:t>is Vital</a:t>
            </a:r>
            <a:endParaRPr kumimoji="1" lang="ja-JP" altLang="en-US" b="1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7298"/>
            <a:ext cx="8472518" cy="4768865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Maybe, even leaders of China could hardly control </a:t>
            </a:r>
            <a:r>
              <a:rPr lang="en-US" altLang="ja-JP" dirty="0" smtClean="0"/>
              <a:t>effectively its own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destination </a:t>
            </a:r>
            <a:r>
              <a:rPr kumimoji="1" lang="en-US" altLang="ja-JP" dirty="0" smtClean="0"/>
              <a:t>under its peculiar developmen</a:t>
            </a:r>
            <a:r>
              <a:rPr lang="en-US" altLang="ja-JP" dirty="0" smtClean="0"/>
              <a:t>t model, in the 21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century. China is too </a:t>
            </a:r>
            <a:r>
              <a:rPr lang="en-US" altLang="ja-JP" dirty="0" smtClean="0"/>
              <a:t>huge and too </a:t>
            </a:r>
            <a:r>
              <a:rPr lang="en-US" altLang="ja-JP" dirty="0" err="1" smtClean="0"/>
              <a:t>diversfied</a:t>
            </a:r>
            <a:r>
              <a:rPr lang="en-US" altLang="ja-JP" dirty="0" smtClean="0"/>
              <a:t>.  </a:t>
            </a:r>
            <a:r>
              <a:rPr lang="en-US" altLang="ja-JP" dirty="0" smtClean="0"/>
              <a:t>There is no </a:t>
            </a:r>
            <a:r>
              <a:rPr lang="en-US" altLang="ja-JP" dirty="0" smtClean="0"/>
              <a:t>single effective </a:t>
            </a:r>
            <a:r>
              <a:rPr lang="en-US" altLang="ja-JP" dirty="0" smtClean="0"/>
              <a:t>measure to check its performance. Only global wisdom could.</a:t>
            </a:r>
          </a:p>
          <a:p>
            <a:r>
              <a:rPr kumimoji="1" lang="en-US" altLang="ja-JP" dirty="0" smtClean="0"/>
              <a:t>If the Dragon walks and paves its own way at well- coordinated  manner, neighbors as well as the world would </a:t>
            </a:r>
            <a:r>
              <a:rPr kumimoji="1" lang="en-US" altLang="ja-JP" dirty="0" smtClean="0"/>
              <a:t>be greatly </a:t>
            </a:r>
            <a:r>
              <a:rPr kumimoji="1" lang="en-US" altLang="ja-JP" dirty="0" smtClean="0"/>
              <a:t>benefited. </a:t>
            </a:r>
          </a:p>
          <a:p>
            <a:r>
              <a:rPr lang="en-US" altLang="ja-JP" dirty="0" smtClean="0"/>
              <a:t>Hence, the rest of the region and the world should try to make as many </a:t>
            </a:r>
            <a:r>
              <a:rPr lang="en-US" altLang="ja-JP" dirty="0" smtClean="0"/>
              <a:t>good</a:t>
            </a:r>
            <a:r>
              <a:rPr lang="en-US" altLang="ja-JP" dirty="0" smtClean="0"/>
              <a:t> </a:t>
            </a:r>
            <a:r>
              <a:rPr lang="en-US" altLang="ja-JP" dirty="0" smtClean="0"/>
              <a:t>friends as possible there, through whom the country could be well guided. 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1117</Words>
  <Application>Microsoft Office PowerPoint</Application>
  <PresentationFormat>画面に合わせる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テーマ</vt:lpstr>
      <vt:lpstr>    What a Japanese economist expects to  Asian journalists writing socio-political and economic news     </vt:lpstr>
      <vt:lpstr>Re: Selected Articles you wrote</vt:lpstr>
      <vt:lpstr>Wide Variety is the Feature of Current Asia --as was in the past centuries. Articles tell: </vt:lpstr>
      <vt:lpstr>Asian Dreams and Dilemmas</vt:lpstr>
      <vt:lpstr>To begin with ----on Government Failures and Market Failures</vt:lpstr>
      <vt:lpstr>IMF Reform on Debate</vt:lpstr>
      <vt:lpstr>China Factor in the Region</vt:lpstr>
      <vt:lpstr>Farmers’ Position in China as of 2007</vt:lpstr>
      <vt:lpstr>Co-existence with the Dragon is Vital</vt:lpstr>
      <vt:lpstr>Concluding Remarks: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What a Japanese economist expects from an Asian journalist writing economic news stories    </dc:title>
  <dc:creator>木下俊彦</dc:creator>
  <cp:lastModifiedBy>木下俊彦</cp:lastModifiedBy>
  <cp:revision>9</cp:revision>
  <dcterms:created xsi:type="dcterms:W3CDTF">2009-10-19T04:16:09Z</dcterms:created>
  <dcterms:modified xsi:type="dcterms:W3CDTF">2009-10-30T01:47:26Z</dcterms:modified>
</cp:coreProperties>
</file>